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1" r:id="rId1"/>
  </p:sldMasterIdLst>
  <p:sldIdLst>
    <p:sldId id="275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000" autoAdjust="0"/>
    <p:restoredTop sz="94660"/>
  </p:normalViewPr>
  <p:slideViewPr>
    <p:cSldViewPr snapToGrid="0">
      <p:cViewPr>
        <p:scale>
          <a:sx n="66" d="100"/>
          <a:sy n="66" d="100"/>
        </p:scale>
        <p:origin x="-1244" y="-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C044B-9C06-4A69-8D52-24C21B5588BD}" type="datetimeFigureOut">
              <a:rPr lang="en-US" smtClean="0"/>
              <a:t>1/30/2020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1A9B8-157F-4934-849B-79503272EA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2859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C044B-9C06-4A69-8D52-24C21B5588BD}" type="datetimeFigureOut">
              <a:rPr lang="en-US" smtClean="0"/>
              <a:t>1/30/2020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1A9B8-157F-4934-849B-79503272EA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15382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C044B-9C06-4A69-8D52-24C21B5588BD}" type="datetimeFigureOut">
              <a:rPr lang="en-US" smtClean="0"/>
              <a:t>1/30/2020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1A9B8-157F-4934-849B-79503272EA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20706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C044B-9C06-4A69-8D52-24C21B5588BD}" type="datetimeFigureOut">
              <a:rPr lang="en-US" smtClean="0"/>
              <a:t>1/30/2020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1A9B8-157F-4934-849B-79503272EA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8459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C044B-9C06-4A69-8D52-24C21B5588BD}" type="datetimeFigureOut">
              <a:rPr lang="en-US" smtClean="0"/>
              <a:t>1/30/2020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1A9B8-157F-4934-849B-79503272EA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89288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C044B-9C06-4A69-8D52-24C21B5588BD}" type="datetimeFigureOut">
              <a:rPr lang="en-US" smtClean="0"/>
              <a:t>1/30/2020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1A9B8-157F-4934-849B-79503272EA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98328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C044B-9C06-4A69-8D52-24C21B5588BD}" type="datetimeFigureOut">
              <a:rPr lang="en-US" smtClean="0"/>
              <a:t>1/30/2020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1A9B8-157F-4934-849B-79503272EA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85893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C044B-9C06-4A69-8D52-24C21B5588BD}" type="datetimeFigureOut">
              <a:rPr lang="en-US" smtClean="0"/>
              <a:t>1/30/2020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1A9B8-157F-4934-849B-79503272EA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7517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C044B-9C06-4A69-8D52-24C21B5588BD}" type="datetimeFigureOut">
              <a:rPr lang="en-US" smtClean="0"/>
              <a:t>1/30/2020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1A9B8-157F-4934-849B-79503272EA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59111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C044B-9C06-4A69-8D52-24C21B5588BD}" type="datetimeFigureOut">
              <a:rPr lang="en-US" smtClean="0"/>
              <a:t>1/30/2020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1A9B8-157F-4934-849B-79503272EA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05023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C044B-9C06-4A69-8D52-24C21B5588BD}" type="datetimeFigureOut">
              <a:rPr lang="en-US" smtClean="0"/>
              <a:t>1/30/2020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1A9B8-157F-4934-849B-79503272EAD2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01583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C044B-9C06-4A69-8D52-24C21B5588BD}" type="datetimeFigureOut">
              <a:rPr lang="en-US" smtClean="0"/>
              <a:t>1/30/2020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1A9B8-157F-4934-849B-79503272EA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9769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C044B-9C06-4A69-8D52-24C21B5588BD}" type="datetimeFigureOut">
              <a:rPr lang="en-US" smtClean="0"/>
              <a:t>1/30/2020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1A9B8-157F-4934-849B-79503272EAD2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735056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C044B-9C06-4A69-8D52-24C21B5588BD}" type="datetimeFigureOut">
              <a:rPr lang="en-US" smtClean="0"/>
              <a:t>1/30/2020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1A9B8-157F-4934-849B-79503272EA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41381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C044B-9C06-4A69-8D52-24C21B5588BD}" type="datetimeFigureOut">
              <a:rPr lang="en-US" smtClean="0"/>
              <a:t>1/30/2020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1A9B8-157F-4934-849B-79503272EA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52313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C044B-9C06-4A69-8D52-24C21B5588BD}" type="datetimeFigureOut">
              <a:rPr lang="en-US" smtClean="0"/>
              <a:t>1/30/2020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1A9B8-157F-4934-849B-79503272EA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76032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C044B-9C06-4A69-8D52-24C21B5588BD}" type="datetimeFigureOut">
              <a:rPr lang="en-US" smtClean="0"/>
              <a:t>1/30/2020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191A9B8-157F-4934-849B-79503272EA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06797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  <p:sldLayoutId id="2147483723" r:id="rId12"/>
    <p:sldLayoutId id="2147483724" r:id="rId13"/>
    <p:sldLayoutId id="2147483725" r:id="rId14"/>
    <p:sldLayoutId id="2147483726" r:id="rId15"/>
    <p:sldLayoutId id="2147483727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07886"/>
            <a:ext cx="8596668" cy="41656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5400" dirty="0" smtClean="0"/>
              <a:t>History Of Anesthesiology</a:t>
            </a:r>
            <a:br>
              <a:rPr lang="en-US" sz="5400" dirty="0" smtClean="0"/>
            </a:br>
            <a:r>
              <a:rPr lang="en-US" sz="5400" dirty="0" smtClean="0"/>
              <a:t>Name</a:t>
            </a:r>
            <a:br>
              <a:rPr lang="en-US" sz="5400" dirty="0" smtClean="0"/>
            </a:br>
            <a:r>
              <a:rPr lang="en-US" sz="5400" dirty="0" smtClean="0"/>
              <a:t>Institution</a:t>
            </a:r>
            <a:br>
              <a:rPr lang="en-US" sz="5400" dirty="0" smtClean="0"/>
            </a:br>
            <a:r>
              <a:rPr lang="en-US" sz="5400" dirty="0" smtClean="0"/>
              <a:t>Professor</a:t>
            </a:r>
            <a:br>
              <a:rPr lang="en-US" sz="5400" dirty="0" smtClean="0"/>
            </a:br>
            <a:r>
              <a:rPr lang="en-US" sz="5400" dirty="0" smtClean="0"/>
              <a:t>Date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2465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 smtClean="0">
                <a:solidFill>
                  <a:srgbClr val="00B0F0"/>
                </a:solidFill>
              </a:rPr>
              <a:t>History of anesthesiology</a:t>
            </a:r>
            <a:endParaRPr lang="en-US" sz="4000" dirty="0">
              <a:solidFill>
                <a:srgbClr val="00B0F0"/>
              </a:solidFill>
            </a:endParaRP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2544" y="1377950"/>
            <a:ext cx="3810000" cy="3800475"/>
          </a:xfrm>
        </p:spPr>
      </p:pic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>
          <a:xfrm>
            <a:off x="839788" y="2777070"/>
            <a:ext cx="3932237" cy="3091918"/>
          </a:xfrm>
        </p:spPr>
        <p:txBody>
          <a:bodyPr>
            <a:normAutofit fontScale="92500" lnSpcReduction="200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Anesthesia is a perioperative medical procedure of managing pain both during the surgery and after the surgery.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Anesthesiologists administer and observe how a patient is reacting to anesthesia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Anesthesiologists also determine what type of anesthesia is best suited for a particular patient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043454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837127"/>
            <a:ext cx="3854528" cy="748587"/>
          </a:xfrm>
        </p:spPr>
        <p:txBody>
          <a:bodyPr/>
          <a:lstStyle/>
          <a:p>
            <a:r>
              <a:rPr lang="en-US" dirty="0" smtClean="0">
                <a:solidFill>
                  <a:srgbClr val="00B0F0"/>
                </a:solidFill>
              </a:rPr>
              <a:t>History of anesthesiology</a:t>
            </a:r>
            <a:endParaRPr lang="en-US" dirty="0">
              <a:solidFill>
                <a:srgbClr val="00B0F0"/>
              </a:solidFill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0913" y="1585714"/>
            <a:ext cx="4513262" cy="3384946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1906074"/>
            <a:ext cx="3854528" cy="4951926"/>
          </a:xfrm>
        </p:spPr>
        <p:txBody>
          <a:bodyPr>
            <a:no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800" dirty="0"/>
              <a:t>T</a:t>
            </a:r>
            <a:r>
              <a:rPr lang="en-US" sz="1800" dirty="0" smtClean="0"/>
              <a:t>he </a:t>
            </a:r>
            <a:r>
              <a:rPr lang="en-US" sz="1800" dirty="0"/>
              <a:t>first use of anesthesia </a:t>
            </a:r>
            <a:r>
              <a:rPr lang="en-US" sz="1800" dirty="0" smtClean="0"/>
              <a:t>involved </a:t>
            </a:r>
            <a:r>
              <a:rPr lang="en-US" sz="1800" dirty="0"/>
              <a:t>the use of a somniferous sponge in the thirteenth century. </a:t>
            </a:r>
            <a:endParaRPr lang="en-US" sz="1800" dirty="0" smtClean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800" dirty="0"/>
              <a:t>Anesthesiology did not </a:t>
            </a:r>
            <a:r>
              <a:rPr lang="en-US" sz="1800" dirty="0" smtClean="0"/>
              <a:t>begin </a:t>
            </a:r>
            <a:r>
              <a:rPr lang="en-US" sz="1800" dirty="0"/>
              <a:t>as a true profession rather as a trade because of societal attitudes that surrounded the management of pain. </a:t>
            </a:r>
            <a:endParaRPr lang="en-US" sz="1800" dirty="0" smtClean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800" dirty="0" smtClean="0"/>
              <a:t>Some </a:t>
            </a:r>
            <a:r>
              <a:rPr lang="en-US" sz="1800" dirty="0"/>
              <a:t>people argued that the use of anesthesia was unethical and immoral as it tampered with divine plans that surgeries should be painful procedures.</a:t>
            </a:r>
          </a:p>
        </p:txBody>
      </p:sp>
    </p:spTree>
    <p:extLst>
      <p:ext uri="{BB962C8B-B14F-4D97-AF65-F5344CB8AC3E}">
        <p14:creationId xmlns:p14="http://schemas.microsoft.com/office/powerpoint/2010/main" val="1922916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433227"/>
          </a:xfrm>
        </p:spPr>
        <p:txBody>
          <a:bodyPr/>
          <a:lstStyle/>
          <a:p>
            <a:r>
              <a:rPr lang="en-US" dirty="0" smtClean="0">
                <a:solidFill>
                  <a:srgbClr val="00B0F0"/>
                </a:solidFill>
              </a:rPr>
              <a:t>ANESTHESIA IN THE US</a:t>
            </a:r>
            <a:endParaRPr lang="en-US" dirty="0">
              <a:solidFill>
                <a:srgbClr val="00B0F0"/>
              </a:solidFill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0913" y="1590228"/>
            <a:ext cx="4513262" cy="3375919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228045"/>
            <a:ext cx="3854528" cy="3915178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Anesthesia in the United States took some time before it was recognized as a profession. </a:t>
            </a:r>
            <a:endParaRPr lang="en-US" sz="20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There </a:t>
            </a:r>
            <a:r>
              <a:rPr lang="en-US" sz="2000" dirty="0"/>
              <a:t>were no agreements on who should take credit for the discovery of anesthesia for use in surgery</a:t>
            </a:r>
            <a:r>
              <a:rPr lang="en-US" sz="2000" dirty="0" smtClean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In 1846, anesthesia was used for the very first time in surgery.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34983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736596"/>
          </a:xfrm>
        </p:spPr>
        <p:txBody>
          <a:bodyPr/>
          <a:lstStyle/>
          <a:p>
            <a:r>
              <a:rPr lang="en-US" dirty="0" smtClean="0">
                <a:solidFill>
                  <a:srgbClr val="00B0F0"/>
                </a:solidFill>
              </a:rPr>
              <a:t>HISTORY OF ANESTHESIOLOGY</a:t>
            </a:r>
            <a:endParaRPr lang="en-US" dirty="0">
              <a:solidFill>
                <a:srgbClr val="00B0F0"/>
              </a:solidFill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0913" y="2033508"/>
            <a:ext cx="4513262" cy="2489359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 lnSpcReduction="10000"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000" dirty="0"/>
              <a:t>During </a:t>
            </a:r>
            <a:r>
              <a:rPr lang="en-US" sz="2000" dirty="0" smtClean="0"/>
              <a:t>the </a:t>
            </a:r>
            <a:r>
              <a:rPr lang="en-US" sz="2000" dirty="0"/>
              <a:t>period of discoveries, anesthesia was administered by </a:t>
            </a:r>
            <a:r>
              <a:rPr lang="en-US" sz="2000" dirty="0" smtClean="0"/>
              <a:t>nurses</a:t>
            </a:r>
            <a:r>
              <a:rPr lang="en-US" sz="2000" dirty="0"/>
              <a:t> </a:t>
            </a:r>
            <a:r>
              <a:rPr lang="en-US" sz="2000" dirty="0" smtClean="0"/>
              <a:t>as there were no professional anesthetists.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000" dirty="0"/>
              <a:t>By the end of the nineteenth century, anesthesiology became a profession. </a:t>
            </a:r>
          </a:p>
        </p:txBody>
      </p:sp>
    </p:spTree>
    <p:extLst>
      <p:ext uri="{BB962C8B-B14F-4D97-AF65-F5344CB8AC3E}">
        <p14:creationId xmlns:p14="http://schemas.microsoft.com/office/powerpoint/2010/main" val="3732738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533396"/>
          </a:xfrm>
        </p:spPr>
        <p:txBody>
          <a:bodyPr/>
          <a:lstStyle/>
          <a:p>
            <a:r>
              <a:rPr lang="en-US" dirty="0" smtClean="0">
                <a:solidFill>
                  <a:srgbClr val="00B0F0"/>
                </a:solidFill>
              </a:rPr>
              <a:t>Current state of anesthesiology</a:t>
            </a:r>
            <a:endParaRPr lang="en-US" dirty="0">
              <a:solidFill>
                <a:srgbClr val="00B0F0"/>
              </a:solidFill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0913" y="2008833"/>
            <a:ext cx="4513262" cy="2538709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235200"/>
            <a:ext cx="3854528" cy="4165599"/>
          </a:xfrm>
        </p:spPr>
        <p:txBody>
          <a:bodyPr>
            <a:no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000" dirty="0"/>
              <a:t>Today, anesthesia is a renowned medical care and profession. </a:t>
            </a:r>
            <a:endParaRPr lang="en-US" sz="20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000" dirty="0" smtClean="0"/>
              <a:t>Individuals </a:t>
            </a:r>
            <a:r>
              <a:rPr lang="en-US" sz="2000" dirty="0"/>
              <a:t>who specialize in anesthesia indulge themselves in perioperative medical procedures and activities</a:t>
            </a:r>
            <a:r>
              <a:rPr lang="en-US" sz="2000" dirty="0" smtClean="0"/>
              <a:t>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000" dirty="0" smtClean="0"/>
              <a:t> </a:t>
            </a:r>
            <a:r>
              <a:rPr lang="en-US" sz="2000" dirty="0"/>
              <a:t>Anesthesiologists are tasked with ensuring that patients are safe both during and after any surgery. </a:t>
            </a:r>
          </a:p>
        </p:txBody>
      </p:sp>
    </p:spTree>
    <p:extLst>
      <p:ext uri="{BB962C8B-B14F-4D97-AF65-F5344CB8AC3E}">
        <p14:creationId xmlns:p14="http://schemas.microsoft.com/office/powerpoint/2010/main" val="2003987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736596"/>
          </a:xfrm>
        </p:spPr>
        <p:txBody>
          <a:bodyPr/>
          <a:lstStyle/>
          <a:p>
            <a:r>
              <a:rPr lang="en-US" dirty="0" smtClean="0">
                <a:solidFill>
                  <a:srgbClr val="00B0F0"/>
                </a:solidFill>
              </a:rPr>
              <a:t>Becoming a professional anesthesiologists</a:t>
            </a:r>
            <a:endParaRPr lang="en-US" dirty="0">
              <a:solidFill>
                <a:srgbClr val="00B0F0"/>
              </a:solidFill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1851" y="514350"/>
            <a:ext cx="4271385" cy="5527675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525486"/>
            <a:ext cx="3854528" cy="4005943"/>
          </a:xfrm>
        </p:spPr>
        <p:txBody>
          <a:bodyPr>
            <a:norm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1800" dirty="0"/>
              <a:t>A</a:t>
            </a:r>
            <a:r>
              <a:rPr lang="en-US" sz="1800" dirty="0" smtClean="0"/>
              <a:t>nesthesiologists </a:t>
            </a:r>
            <a:r>
              <a:rPr lang="en-US" sz="1800" dirty="0"/>
              <a:t>today in the United States are required to complete a four-year course on the same. </a:t>
            </a:r>
            <a:endParaRPr lang="en-US" sz="1800" dirty="0" smtClean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1800" dirty="0" smtClean="0"/>
              <a:t>The </a:t>
            </a:r>
            <a:r>
              <a:rPr lang="en-US" sz="1800" dirty="0"/>
              <a:t>course is taken after one passes the pre-med requirements. An individual </a:t>
            </a:r>
            <a:r>
              <a:rPr lang="en-US" sz="1800" dirty="0" smtClean="0"/>
              <a:t>specializes </a:t>
            </a:r>
            <a:r>
              <a:rPr lang="en-US" sz="1800" dirty="0"/>
              <a:t>for four years as an anesthesiologist after completing a four year program in </a:t>
            </a:r>
            <a:r>
              <a:rPr lang="en-US" sz="1800" dirty="0" smtClean="0"/>
              <a:t>medical </a:t>
            </a:r>
            <a:r>
              <a:rPr lang="en-US" sz="1800" dirty="0"/>
              <a:t>school. </a:t>
            </a:r>
            <a:endParaRPr lang="en-US" sz="1800" dirty="0" smtClean="0"/>
          </a:p>
        </p:txBody>
      </p:sp>
    </p:spTree>
    <p:extLst>
      <p:ext uri="{BB962C8B-B14F-4D97-AF65-F5344CB8AC3E}">
        <p14:creationId xmlns:p14="http://schemas.microsoft.com/office/powerpoint/2010/main" val="215040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736596"/>
          </a:xfrm>
        </p:spPr>
        <p:txBody>
          <a:bodyPr/>
          <a:lstStyle/>
          <a:p>
            <a:r>
              <a:rPr lang="en-US" dirty="0" smtClean="0">
                <a:solidFill>
                  <a:srgbClr val="00B0F0"/>
                </a:solidFill>
              </a:rPr>
              <a:t>Certification of anesthesiologists</a:t>
            </a:r>
            <a:endParaRPr lang="en-US" dirty="0">
              <a:solidFill>
                <a:srgbClr val="00B0F0"/>
              </a:solidFill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0913" y="1239727"/>
            <a:ext cx="4513262" cy="4076921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423886"/>
            <a:ext cx="3854528" cy="3947883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Physician anesthesiologists sit for an exam offered by the American Board of Anesthesiology after which they are certified</a:t>
            </a:r>
            <a:r>
              <a:rPr lang="en-US" sz="2000" dirty="0" smtClean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On passing the exam, they are registered and are now eligible to carry out different roles</a:t>
            </a:r>
            <a:endParaRPr lang="en-US" sz="20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731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823682"/>
          </a:xfrm>
        </p:spPr>
        <p:txBody>
          <a:bodyPr/>
          <a:lstStyle/>
          <a:p>
            <a:r>
              <a:rPr lang="en-US" dirty="0" smtClean="0">
                <a:solidFill>
                  <a:srgbClr val="00B0F0"/>
                </a:solidFill>
              </a:rPr>
              <a:t>Approaches to be integrated into anesthesiology</a:t>
            </a:r>
            <a:endParaRPr lang="en-US" dirty="0">
              <a:solidFill>
                <a:srgbClr val="00B0F0"/>
              </a:solidFill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0913" y="2569029"/>
            <a:ext cx="4513262" cy="3788228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569029"/>
            <a:ext cx="3854528" cy="4165600"/>
          </a:xfrm>
        </p:spPr>
        <p:txBody>
          <a:bodyPr>
            <a:no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000" dirty="0" smtClean="0"/>
              <a:t>Care should be made part of anesthesiology. Anesthesiologists should provide care by following up to know the patient’s progress even after discharge from the hospital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000" dirty="0"/>
              <a:t>the Perioperative Surgical Home </a:t>
            </a:r>
            <a:r>
              <a:rPr lang="en-US" sz="2000" dirty="0" smtClean="0"/>
              <a:t>is an ideal structure for integrating care into anesthesiology.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097449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870858"/>
            <a:ext cx="3854528" cy="754742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00B0F0"/>
                </a:solidFill>
              </a:rPr>
              <a:t>Approaches to be integrated into anesthesiology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2279" y="1770744"/>
            <a:ext cx="4381500" cy="4652735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1625600"/>
            <a:ext cx="3854528" cy="5660571"/>
          </a:xfrm>
        </p:spPr>
        <p:txBody>
          <a:bodyPr>
            <a:no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000" dirty="0" smtClean="0"/>
              <a:t>Comorbidity should be integrated into anesthesiology to reduce the chances of preventable risks from occurring, requiring complex surgeries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000" dirty="0" smtClean="0"/>
              <a:t>Patient-centered interventions like taking the patient through the surgical procedure before they undergo surgery should be adopted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000" dirty="0" smtClean="0"/>
              <a:t>A patient should understand the whole surgery cycle before making a decision of undergoing it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644654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707567"/>
          </a:xfrm>
        </p:spPr>
        <p:txBody>
          <a:bodyPr/>
          <a:lstStyle/>
          <a:p>
            <a:r>
              <a:rPr lang="en-US" dirty="0">
                <a:solidFill>
                  <a:srgbClr val="00B0F0"/>
                </a:solidFill>
              </a:rPr>
              <a:t>Approaches to be integrated into anesthesiology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0913" y="2206171"/>
            <a:ext cx="4513262" cy="3643086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423887"/>
            <a:ext cx="3854528" cy="4434114"/>
          </a:xfrm>
        </p:spPr>
        <p:txBody>
          <a:bodyPr>
            <a:no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2000" dirty="0" smtClean="0"/>
              <a:t>The bio psychological model of health should be adopted by anesthesiologists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2000" dirty="0" smtClean="0"/>
              <a:t>Besides taking care of the biological needs of a patient, their social and cultural backgrounds as well as spiritual backgrounds should be considered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2000" dirty="0" smtClean="0"/>
              <a:t>These spheres impact the patient’s recovery process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230193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3" y="1277258"/>
            <a:ext cx="6275009" cy="798286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00B0F0"/>
                </a:solidFill>
              </a:rPr>
              <a:t>The Future Direction Of Integrative </a:t>
            </a:r>
            <a:r>
              <a:rPr lang="en-US" b="1" dirty="0" smtClean="0">
                <a:solidFill>
                  <a:srgbClr val="00B0F0"/>
                </a:solidFill>
              </a:rPr>
              <a:t>Healthcare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2264229"/>
            <a:ext cx="4513541" cy="3777132"/>
          </a:xfrm>
        </p:spPr>
        <p:txBody>
          <a:bodyPr/>
          <a:lstStyle/>
          <a:p>
            <a:r>
              <a:rPr lang="en-US" dirty="0" smtClean="0"/>
              <a:t>Integrative healthcare should also take consideration of the existing cultural knowledge on health</a:t>
            </a:r>
          </a:p>
          <a:p>
            <a:r>
              <a:rPr lang="en-US" dirty="0" smtClean="0"/>
              <a:t>Cultural backgrounds and beliefs of individuals affect their approaches to western medicine</a:t>
            </a:r>
          </a:p>
          <a:p>
            <a:r>
              <a:rPr lang="en-US" dirty="0" smtClean="0"/>
              <a:t>Culture also affects an individual’s lifestyle exposing them to life satisfaction or dissatisfaction which can help explain stress levels. 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883502"/>
          </a:xfrm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800" dirty="0" smtClean="0"/>
              <a:t>Technology should be part of integrative healthcare.</a:t>
            </a:r>
            <a:r>
              <a:rPr lang="en-US" sz="1800" dirty="0"/>
              <a:t> </a:t>
            </a:r>
            <a:endParaRPr lang="en-US" sz="18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800" dirty="0" smtClean="0"/>
              <a:t>The </a:t>
            </a:r>
            <a:r>
              <a:rPr lang="en-US" sz="1800" dirty="0"/>
              <a:t>analysis of cultural backgrounds of patients can change the approach of medics in handling </a:t>
            </a:r>
            <a:r>
              <a:rPr lang="en-US" sz="1800" dirty="0" smtClean="0"/>
              <a:t>certain </a:t>
            </a:r>
            <a:r>
              <a:rPr lang="en-US" sz="1800" dirty="0"/>
              <a:t>medical conditions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8037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740230"/>
            <a:ext cx="3854528" cy="827314"/>
          </a:xfrm>
        </p:spPr>
        <p:txBody>
          <a:bodyPr/>
          <a:lstStyle/>
          <a:p>
            <a:r>
              <a:rPr lang="en-US" b="1" dirty="0">
                <a:solidFill>
                  <a:srgbClr val="00B0F0"/>
                </a:solidFill>
              </a:rPr>
              <a:t>The Future Direction Of Integrative Healthcare</a:t>
            </a:r>
            <a:endParaRPr lang="en-US" dirty="0">
              <a:solidFill>
                <a:srgbClr val="00B0F0"/>
              </a:solidFill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3258" y="1535329"/>
            <a:ext cx="4232628" cy="4110727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1857829"/>
            <a:ext cx="3854528" cy="4513943"/>
          </a:xfrm>
        </p:spPr>
        <p:txBody>
          <a:bodyPr>
            <a:normAutofit fontScale="92500" lnSpcReduction="10000"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2400" dirty="0" smtClean="0"/>
              <a:t>There should be an integrated care system where individuals can receive comprehensive care upon seeking one type of care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2400" dirty="0" smtClean="0"/>
              <a:t>Participation should also be made part of health care systems. Patients should be allowed to participate in making decisions that regard their health care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6813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707567"/>
          </a:xfrm>
        </p:spPr>
        <p:txBody>
          <a:bodyPr/>
          <a:lstStyle/>
          <a:p>
            <a:r>
              <a:rPr lang="en-US" b="1" dirty="0">
                <a:solidFill>
                  <a:srgbClr val="00B0F0"/>
                </a:solidFill>
              </a:rPr>
              <a:t>The Future Direction Of </a:t>
            </a:r>
            <a:r>
              <a:rPr lang="en-US" b="1" dirty="0" smtClean="0">
                <a:solidFill>
                  <a:srgbClr val="00B0F0"/>
                </a:solidFill>
              </a:rPr>
              <a:t>Integrative </a:t>
            </a:r>
            <a:r>
              <a:rPr lang="en-US" b="1" dirty="0">
                <a:solidFill>
                  <a:srgbClr val="00B0F0"/>
                </a:solidFill>
              </a:rPr>
              <a:t>Medicine</a:t>
            </a:r>
            <a:endParaRPr lang="en-US" dirty="0">
              <a:solidFill>
                <a:srgbClr val="00B0F0"/>
              </a:solidFill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0913" y="1021556"/>
            <a:ext cx="4513262" cy="4513262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428726"/>
            <a:ext cx="3854528" cy="4247845"/>
          </a:xfrm>
        </p:spPr>
        <p:txBody>
          <a:bodyPr>
            <a:no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dirty="0"/>
              <a:t>Integrative medicine should </a:t>
            </a:r>
            <a:r>
              <a:rPr lang="en-US" sz="2000" dirty="0" smtClean="0"/>
              <a:t>leverage </a:t>
            </a:r>
            <a:r>
              <a:rPr lang="en-US" sz="2000" dirty="0"/>
              <a:t>on the use of mobile health. </a:t>
            </a:r>
            <a:endParaRPr lang="en-US" sz="2000" dirty="0" smtClean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dirty="0" smtClean="0"/>
              <a:t>Medical </a:t>
            </a:r>
            <a:r>
              <a:rPr lang="en-US" sz="2000" dirty="0"/>
              <a:t>information should be available to people from their mobile phones. </a:t>
            </a:r>
            <a:endParaRPr lang="en-US" sz="2000" dirty="0" smtClean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dirty="0" smtClean="0"/>
              <a:t> </a:t>
            </a:r>
            <a:r>
              <a:rPr lang="en-US" sz="2000" dirty="0"/>
              <a:t>Medical professionals should also be mobile enough to visit and assess patients from their points of references as some of them may not have access to health facilities. </a:t>
            </a:r>
          </a:p>
        </p:txBody>
      </p:sp>
    </p:spTree>
    <p:extLst>
      <p:ext uri="{BB962C8B-B14F-4D97-AF65-F5344CB8AC3E}">
        <p14:creationId xmlns:p14="http://schemas.microsoft.com/office/powerpoint/2010/main" val="1392909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33448" y="464457"/>
            <a:ext cx="3854528" cy="1059543"/>
          </a:xfrm>
        </p:spPr>
        <p:txBody>
          <a:bodyPr/>
          <a:lstStyle/>
          <a:p>
            <a:r>
              <a:rPr lang="en-US" b="1" dirty="0">
                <a:solidFill>
                  <a:srgbClr val="00B0F0"/>
                </a:solidFill>
              </a:rPr>
              <a:t>The Future Direction Of </a:t>
            </a:r>
            <a:r>
              <a:rPr lang="en-US" b="1" dirty="0" smtClean="0">
                <a:solidFill>
                  <a:srgbClr val="00B0F0"/>
                </a:solidFill>
              </a:rPr>
              <a:t>Integrative </a:t>
            </a:r>
            <a:r>
              <a:rPr lang="en-US" b="1" dirty="0">
                <a:solidFill>
                  <a:srgbClr val="00B0F0"/>
                </a:solidFill>
              </a:rPr>
              <a:t>Medicine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1814286"/>
            <a:ext cx="4513541" cy="4227075"/>
          </a:xfrm>
        </p:spPr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The information recorded from these mobile apps could also be used to develop customized therapies for a particular group of people in society to prevent the likelihood of further risks from occurring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 smtClean="0"/>
              <a:t> </a:t>
            </a:r>
            <a:r>
              <a:rPr lang="en-US" dirty="0"/>
              <a:t>The apps also help patients to seek urgent medical attention and also monitor their own health progress. The apps should also be revamped so that they can offer alerts to </a:t>
            </a:r>
            <a:r>
              <a:rPr lang="en-US" dirty="0" smtClean="0"/>
              <a:t>patients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1683656"/>
            <a:ext cx="3854528" cy="5007429"/>
          </a:xfrm>
        </p:spPr>
        <p:txBody>
          <a:bodyPr>
            <a:no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800" dirty="0"/>
              <a:t>These </a:t>
            </a:r>
            <a:r>
              <a:rPr lang="en-US" sz="1800" dirty="0" smtClean="0"/>
              <a:t> mobile apps </a:t>
            </a:r>
            <a:r>
              <a:rPr lang="en-US" sz="1800" dirty="0"/>
              <a:t>should help medical practitioners collect information on heart rate, and blood pressure. </a:t>
            </a:r>
            <a:endParaRPr lang="en-US" sz="1800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800" dirty="0" smtClean="0"/>
              <a:t>The </a:t>
            </a:r>
            <a:r>
              <a:rPr lang="en-US" sz="1800" dirty="0"/>
              <a:t>information should then be shared among the health professionals to ensure the individuals are monitored and urgent care accorded those who may be in need of it.</a:t>
            </a:r>
          </a:p>
          <a:p>
            <a:r>
              <a:rPr lang="en-US" sz="2000" dirty="0" smtClean="0"/>
              <a:t>  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654451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3" y="986972"/>
            <a:ext cx="6681409" cy="1016000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00B0F0"/>
                </a:solidFill>
              </a:rPr>
              <a:t>The Future Direction Of </a:t>
            </a:r>
            <a:r>
              <a:rPr lang="en-US" b="1" dirty="0" smtClean="0">
                <a:solidFill>
                  <a:srgbClr val="00B0F0"/>
                </a:solidFill>
              </a:rPr>
              <a:t>Inter-Professional </a:t>
            </a:r>
            <a:r>
              <a:rPr lang="en-US" b="1" dirty="0">
                <a:solidFill>
                  <a:srgbClr val="00B0F0"/>
                </a:solidFill>
              </a:rPr>
              <a:t>Practice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2322286"/>
            <a:ext cx="4513541" cy="3719075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 Inter-professional practice should include care coordination. The approach should include assessment-based and an inter-disciplinary approaches to healthcare. </a:t>
            </a:r>
            <a:endParaRPr lang="en-US" dirty="0" smtClean="0"/>
          </a:p>
          <a:p>
            <a:pPr>
              <a:buFont typeface="Wingdings" panose="05000000000000000000" pitchFamily="2" charset="2"/>
              <a:buChar char="Ø"/>
            </a:pPr>
            <a:endParaRPr lang="en-US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Social </a:t>
            </a:r>
            <a:r>
              <a:rPr lang="en-US" dirty="0"/>
              <a:t>supportive services should be offered in line with health care at cost friendly prices to ensure all the people who need the services benefit from them. 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322286"/>
            <a:ext cx="3854528" cy="3719075"/>
          </a:xfrm>
        </p:spPr>
        <p:txBody>
          <a:bodyPr>
            <a:no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800" dirty="0"/>
              <a:t> Educational programs that offer inter-professional training should also be developed to enhance inter-professional collaboration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800" dirty="0" smtClean="0"/>
              <a:t>Dentists</a:t>
            </a:r>
            <a:r>
              <a:rPr lang="en-US" sz="1800" dirty="0"/>
              <a:t>, nurses, anesthesiologists, physical therapists, social workers, occupational therapists and pharmacists should undergo a curriculum that equips them with coordinated care skills. </a:t>
            </a:r>
          </a:p>
        </p:txBody>
      </p:sp>
    </p:spTree>
    <p:extLst>
      <p:ext uri="{BB962C8B-B14F-4D97-AF65-F5344CB8AC3E}">
        <p14:creationId xmlns:p14="http://schemas.microsoft.com/office/powerpoint/2010/main" val="414778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769258"/>
            <a:ext cx="6855580" cy="1088572"/>
          </a:xfrm>
        </p:spPr>
        <p:txBody>
          <a:bodyPr/>
          <a:lstStyle/>
          <a:p>
            <a:r>
              <a:rPr lang="en-US" b="1" dirty="0">
                <a:solidFill>
                  <a:srgbClr val="00B0F0"/>
                </a:solidFill>
              </a:rPr>
              <a:t>The Future Direction Of </a:t>
            </a:r>
            <a:r>
              <a:rPr lang="en-US" b="1" dirty="0" smtClean="0">
                <a:solidFill>
                  <a:srgbClr val="00B0F0"/>
                </a:solidFill>
              </a:rPr>
              <a:t>Inter-Professional </a:t>
            </a:r>
            <a:r>
              <a:rPr lang="en-US" b="1" dirty="0">
                <a:solidFill>
                  <a:srgbClr val="00B0F0"/>
                </a:solidFill>
              </a:rPr>
              <a:t>Practice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2777069"/>
            <a:ext cx="4513541" cy="3264292"/>
          </a:xfrm>
        </p:spPr>
        <p:txBody>
          <a:bodyPr/>
          <a:lstStyle/>
          <a:p>
            <a:r>
              <a:rPr lang="en-US" dirty="0"/>
              <a:t>Social supportive services should be offered in line with health care at cost friendly prices to ensure all the people who need the services benefit from them. </a:t>
            </a:r>
            <a:endParaRPr lang="en-US" dirty="0" smtClean="0"/>
          </a:p>
          <a:p>
            <a:r>
              <a:rPr lang="en-US" dirty="0" smtClean="0"/>
              <a:t>An </a:t>
            </a:r>
            <a:r>
              <a:rPr lang="en-US" dirty="0"/>
              <a:t>individual’s needs </a:t>
            </a:r>
            <a:r>
              <a:rPr lang="en-US" dirty="0" smtClean="0"/>
              <a:t>should be assessed </a:t>
            </a:r>
            <a:r>
              <a:rPr lang="en-US" dirty="0"/>
              <a:t>by an expert and a care plan that is comprehensive of all the needs needed by that individual developed and administered through coordinated efforts of health care professionals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3667274"/>
          </a:xfrm>
        </p:spPr>
        <p:txBody>
          <a:bodyPr>
            <a:norm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/>
              <a:t> </a:t>
            </a:r>
            <a:r>
              <a:rPr lang="en-US" sz="1800" dirty="0"/>
              <a:t>Inter-professional practice should include care coordination. </a:t>
            </a:r>
            <a:endParaRPr lang="en-US" sz="1800" dirty="0" smtClean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1800" dirty="0" smtClean="0"/>
              <a:t>Inter-professional practice should entail assessment-based </a:t>
            </a:r>
            <a:r>
              <a:rPr lang="en-US" sz="1800" dirty="0"/>
              <a:t>and an inter-disciplinary approaches to healthcare. </a:t>
            </a:r>
            <a:endParaRPr lang="en-US" sz="1800" dirty="0" smtClean="0"/>
          </a:p>
        </p:txBody>
      </p:sp>
    </p:spTree>
    <p:extLst>
      <p:ext uri="{BB962C8B-B14F-4D97-AF65-F5344CB8AC3E}">
        <p14:creationId xmlns:p14="http://schemas.microsoft.com/office/powerpoint/2010/main" val="2874806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3" y="1498605"/>
            <a:ext cx="6304037" cy="649510"/>
          </a:xfrm>
        </p:spPr>
        <p:txBody>
          <a:bodyPr/>
          <a:lstStyle/>
          <a:p>
            <a:r>
              <a:rPr lang="en-US" dirty="0" smtClean="0">
                <a:solidFill>
                  <a:srgbClr val="00B0F0"/>
                </a:solidFill>
              </a:rPr>
              <a:t>Interesting facts about anesthesiology in the US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2777069"/>
            <a:ext cx="4513541" cy="3264292"/>
          </a:xfrm>
        </p:spPr>
        <p:txBody>
          <a:bodyPr/>
          <a:lstStyle/>
          <a:p>
            <a:r>
              <a:rPr lang="en-US" dirty="0" smtClean="0"/>
              <a:t>Three-quarters of anesthesiologists are males as revealed by the Locum Tenes.com report of 2017</a:t>
            </a:r>
          </a:p>
          <a:p>
            <a:r>
              <a:rPr lang="en-US" dirty="0" smtClean="0"/>
              <a:t>Only 83% of anesthesiologists were certified by the American Board of Anesthesiologists as of 2017</a:t>
            </a:r>
          </a:p>
          <a:p>
            <a:r>
              <a:rPr lang="en-US" dirty="0" smtClean="0"/>
              <a:t>A certified nurse anesthetist in the united states earns an average of $160,250 annually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293257"/>
            <a:ext cx="3854528" cy="4455885"/>
          </a:xfrm>
        </p:spPr>
        <p:txBody>
          <a:bodyPr>
            <a:no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800" dirty="0" smtClean="0"/>
              <a:t>According to the Bureau of Labor Statistics, there are twenty nine thousand, two hundred and twenty anesthesiologists in the united states as of March 2017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800" dirty="0" smtClean="0"/>
              <a:t>The US news and world health report, ranked anesthesiologists as one the best paying jobs with anesthesiologists being paid an average salary of $187,200 annually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800" dirty="0" smtClean="0"/>
              <a:t>The unemployment rates among anesthesiologists was 1.7%  as of 2017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912646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6191" y="268181"/>
            <a:ext cx="5128379" cy="559133"/>
          </a:xfrm>
        </p:spPr>
        <p:txBody>
          <a:bodyPr/>
          <a:lstStyle/>
          <a:p>
            <a:r>
              <a:rPr lang="en-US" dirty="0">
                <a:solidFill>
                  <a:srgbClr val="00B0F0"/>
                </a:solidFill>
              </a:rPr>
              <a:t>Interesting facts about </a:t>
            </a:r>
            <a:r>
              <a:rPr lang="en-US" dirty="0" smtClean="0">
                <a:solidFill>
                  <a:srgbClr val="00B0F0"/>
                </a:solidFill>
              </a:rPr>
              <a:t>anesthesia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827314"/>
            <a:ext cx="4513541" cy="6473372"/>
          </a:xfrm>
        </p:spPr>
        <p:txBody>
          <a:bodyPr>
            <a:noAutofit/>
          </a:bodyPr>
          <a:lstStyle/>
          <a:p>
            <a:r>
              <a:rPr lang="en-US" dirty="0" smtClean="0"/>
              <a:t>A study that was published in May 2019 in the journal of the American Osteopathic Association revealed that people who take marijuana daily or even on a weekly basis need a double amount of anesthesia in surgeries when compared to people who do not use marijuana</a:t>
            </a:r>
          </a:p>
          <a:p>
            <a:r>
              <a:rPr lang="en-US" dirty="0" smtClean="0"/>
              <a:t>According to the American Society of Anesthesiologists, it is possible for an individual to wake up during a surgery. This happens to every one or two people out of one thousand people undergoing surgeries that involve general anesthesia</a:t>
            </a:r>
          </a:p>
          <a:p>
            <a:r>
              <a:rPr lang="en-US" dirty="0" smtClean="0"/>
              <a:t>A study published in the Augusts 2018 issue of the British Journal of Anesthesia showed that anesthesia exposure is likely to trigger a decline in the brain functionality causing memory problems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1248228"/>
            <a:ext cx="3854528" cy="5210629"/>
          </a:xfrm>
        </p:spPr>
        <p:txBody>
          <a:bodyPr>
            <a:norm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1800" dirty="0" smtClean="0"/>
              <a:t>According to the national Institutes of Health, sixty thousand patients undergo different types of surgeries involving anesthesia every day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1800" dirty="0" smtClean="0"/>
              <a:t>People who smoke need extra anesthesia as compared to those who do not smoke. A research report by the European Society of Anesthesiology in 2015 revealed that a women who smoked needed an extra 33percent anesthesia during operations than non-smoking women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778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Any question??</a:t>
            </a:r>
          </a:p>
        </p:txBody>
      </p:sp>
      <p:sp>
        <p:nvSpPr>
          <p:cNvPr id="4" name="Rectangle 3"/>
          <p:cNvSpPr/>
          <p:nvPr/>
        </p:nvSpPr>
        <p:spPr>
          <a:xfrm>
            <a:off x="3613445" y="1646535"/>
            <a:ext cx="5341869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Thank you</a:t>
            </a:r>
            <a:endParaRPr lang="en-US" sz="54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0295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480</TotalTime>
  <Words>1285</Words>
  <Application>Microsoft Office PowerPoint</Application>
  <PresentationFormat>Custom</PresentationFormat>
  <Paragraphs>82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Facet</vt:lpstr>
      <vt:lpstr>History Of Anesthesiology Name Institution Professor Date </vt:lpstr>
      <vt:lpstr>History of anesthesiology</vt:lpstr>
      <vt:lpstr>History of anesthesiology</vt:lpstr>
      <vt:lpstr>ANESTHESIA IN THE US</vt:lpstr>
      <vt:lpstr>HISTORY OF ANESTHESIOLOGY</vt:lpstr>
      <vt:lpstr>Current state of anesthesiology</vt:lpstr>
      <vt:lpstr>Becoming a professional anesthesiologists</vt:lpstr>
      <vt:lpstr>Certification of anesthesiologists</vt:lpstr>
      <vt:lpstr>Approaches to be integrated into anesthesiology</vt:lpstr>
      <vt:lpstr>Approaches to be integrated into anesthesiology</vt:lpstr>
      <vt:lpstr>Approaches to be integrated into anesthesiology</vt:lpstr>
      <vt:lpstr>The Future Direction Of Integrative Healthcare</vt:lpstr>
      <vt:lpstr>The Future Direction Of Integrative Healthcare</vt:lpstr>
      <vt:lpstr>The Future Direction Of Integrative Medicine</vt:lpstr>
      <vt:lpstr>The Future Direction Of Integrative Medicine</vt:lpstr>
      <vt:lpstr>The Future Direction Of Inter-Professional Practice </vt:lpstr>
      <vt:lpstr>The Future Direction Of Inter-Professional Practice </vt:lpstr>
      <vt:lpstr>Interesting facts about anesthesiology in the US</vt:lpstr>
      <vt:lpstr>Interesting facts about anesthesia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History of anesthesiology</dc:title>
  <dc:creator>Lucy Nanta</dc:creator>
  <cp:lastModifiedBy>Kamande</cp:lastModifiedBy>
  <cp:revision>62</cp:revision>
  <dcterms:created xsi:type="dcterms:W3CDTF">2020-01-30T06:14:46Z</dcterms:created>
  <dcterms:modified xsi:type="dcterms:W3CDTF">2020-01-30T16:51:52Z</dcterms:modified>
</cp:coreProperties>
</file>